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3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78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99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71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76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80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01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43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99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81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0A891-6069-44A0-8FEA-565F3D6BDBC2}" type="datetimeFigureOut">
              <a:rPr lang="it-IT" smtClean="0"/>
              <a:t>28/04/2019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2697B-DE53-48AE-B736-597342A7E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33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bertobin.it/ARTICOLI/EditorialeRR2010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648072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Coordinamento finanziario (Art. 117.3)</a:t>
            </a:r>
            <a:endParaRPr lang="it-IT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920880" cy="47525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Tra le «materie concorrenti»: «</a:t>
            </a:r>
            <a:r>
              <a:rPr lang="it-IT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coordinamento della </a:t>
            </a: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finanza pubblica e del sistema </a:t>
            </a:r>
            <a:r>
              <a:rPr lang="it-IT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tributario».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È una tipica «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 trasversale</a:t>
            </a:r>
            <a:r>
              <a:rPr lang="it-IT" dirty="0" smtClean="0">
                <a:solidFill>
                  <a:schemeClr val="tx1"/>
                </a:solidFill>
              </a:rPr>
              <a:t>»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Riservato allo Stato: </a:t>
            </a:r>
          </a:p>
          <a:p>
            <a:pPr marL="457200" indent="-457200" algn="l">
              <a:buFontTx/>
              <a:buChar char="-"/>
            </a:pPr>
            <a:r>
              <a:rPr lang="it-IT" dirty="0" smtClean="0">
                <a:solidFill>
                  <a:schemeClr val="tx1"/>
                </a:solidFill>
              </a:rPr>
              <a:t>riparto dei presupposti di imposta (cosa ogni ente può tassare), </a:t>
            </a:r>
          </a:p>
          <a:p>
            <a:pPr marL="457200" indent="-457200" algn="l">
              <a:buFontTx/>
              <a:buChar char="-"/>
            </a:pPr>
            <a:r>
              <a:rPr lang="it-IT" dirty="0">
                <a:solidFill>
                  <a:schemeClr val="tx1"/>
                </a:solidFill>
              </a:rPr>
              <a:t>r</a:t>
            </a:r>
            <a:r>
              <a:rPr lang="it-IT" dirty="0" smtClean="0">
                <a:solidFill>
                  <a:schemeClr val="tx1"/>
                </a:solidFill>
              </a:rPr>
              <a:t>iparto quote della pressione fiscale (quanto ogni livello può tassare) </a:t>
            </a:r>
          </a:p>
          <a:p>
            <a:pPr marL="457200" indent="-457200" algn="l">
              <a:buFontTx/>
              <a:buChar char="-"/>
            </a:pPr>
            <a:r>
              <a:rPr lang="it-IT" dirty="0" smtClean="0">
                <a:solidFill>
                  <a:schemeClr val="tx1"/>
                </a:solidFill>
              </a:rPr>
              <a:t>Individuazione dei tributi compartecipati e criteri di ripartizione del gettito.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7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2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Coordinamento finanziario (Art. 117.3)</a:t>
            </a:r>
            <a:endParaRPr lang="it-IT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496944" cy="597666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it-IT" sz="3600" dirty="0" smtClean="0">
                <a:solidFill>
                  <a:schemeClr val="tx1"/>
                </a:solidFill>
              </a:rPr>
              <a:t>Fonti: legge delega 42/2009; d.lgs. 68/2011</a:t>
            </a:r>
            <a:r>
              <a:rPr lang="it-IT" sz="3600" dirty="0">
                <a:solidFill>
                  <a:schemeClr val="tx1"/>
                </a:solidFill>
              </a:rPr>
              <a:t> </a:t>
            </a:r>
            <a:r>
              <a:rPr lang="it-IT" sz="3600" dirty="0" smtClean="0">
                <a:solidFill>
                  <a:schemeClr val="tx1"/>
                </a:solidFill>
              </a:rPr>
              <a:t>(c.d. </a:t>
            </a:r>
            <a:r>
              <a:rPr lang="it-IT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federalismo fiscale</a:t>
            </a:r>
            <a:r>
              <a:rPr lang="it-IT" sz="3600" dirty="0" smtClean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it-IT" sz="3600" dirty="0" smtClean="0">
                <a:hlinkClick r:id="rId2"/>
              </a:rPr>
              <a:t>http://www.robertobin.it/ARTICOLI/EditorialeRR2010.pdf</a:t>
            </a:r>
            <a:endParaRPr lang="it-IT" sz="3600" dirty="0" smtClean="0"/>
          </a:p>
          <a:p>
            <a:pPr algn="l"/>
            <a:endParaRPr lang="it-IT" sz="3600" dirty="0" smtClean="0"/>
          </a:p>
          <a:p>
            <a:pPr algn="just"/>
            <a:r>
              <a:rPr lang="it-IT" sz="4400" dirty="0" smtClean="0">
                <a:solidFill>
                  <a:schemeClr val="tx1"/>
                </a:solidFill>
              </a:rPr>
              <a:t>Sistema delle entrate tributarie regionali :</a:t>
            </a:r>
          </a:p>
          <a:p>
            <a:pPr algn="just"/>
            <a:r>
              <a:rPr lang="it-IT" sz="4400" dirty="0" smtClean="0">
                <a:solidFill>
                  <a:schemeClr val="tx1"/>
                </a:solidFill>
              </a:rPr>
              <a:t>a) </a:t>
            </a:r>
            <a:r>
              <a:rPr lang="it-IT" sz="4400" b="1" dirty="0" smtClean="0">
                <a:solidFill>
                  <a:schemeClr val="tx1"/>
                </a:solidFill>
              </a:rPr>
              <a:t>tributi propri derivati</a:t>
            </a:r>
            <a:r>
              <a:rPr lang="it-IT" sz="4400" dirty="0" smtClean="0">
                <a:solidFill>
                  <a:schemeClr val="tx1"/>
                </a:solidFill>
              </a:rPr>
              <a:t>, tra cui soprattutto l’IRAP (tributi istituiti con legge dello Stato il cui gettito è attribuito (in tutto o in parte) alle regioni che possono modificarne le aliquote, esenzioni ecc. nei limiti della legislazione statale). Lo Stato non può modificare la disciplina di questi tributi riducendo il gettito destinato alle regioni;</a:t>
            </a:r>
          </a:p>
          <a:p>
            <a:pPr algn="just"/>
            <a:r>
              <a:rPr lang="it-IT" sz="4400" dirty="0" smtClean="0">
                <a:solidFill>
                  <a:schemeClr val="tx1"/>
                </a:solidFill>
              </a:rPr>
              <a:t>b) </a:t>
            </a:r>
            <a:r>
              <a:rPr lang="it-IT" sz="4400" b="1" dirty="0" smtClean="0">
                <a:solidFill>
                  <a:schemeClr val="tx1"/>
                </a:solidFill>
              </a:rPr>
              <a:t>addizionali ai tributi statali </a:t>
            </a:r>
            <a:r>
              <a:rPr lang="it-IT" sz="4400" dirty="0" smtClean="0">
                <a:solidFill>
                  <a:schemeClr val="tx1"/>
                </a:solidFill>
              </a:rPr>
              <a:t>(in primo luogo l’IRPEF). Le regioni possono introdurre variazioni percentuali o detrazioni entro i limiti fissati dalla legislazione statale;</a:t>
            </a:r>
          </a:p>
          <a:p>
            <a:pPr algn="just"/>
            <a:r>
              <a:rPr lang="it-IT" sz="4400" dirty="0" smtClean="0">
                <a:solidFill>
                  <a:schemeClr val="tx1"/>
                </a:solidFill>
              </a:rPr>
              <a:t>c) </a:t>
            </a:r>
            <a:r>
              <a:rPr lang="it-IT" sz="4400" b="1" dirty="0" smtClean="0">
                <a:solidFill>
                  <a:schemeClr val="tx1"/>
                </a:solidFill>
              </a:rPr>
              <a:t>compartecipazioni al gettito di tributi</a:t>
            </a:r>
            <a:r>
              <a:rPr lang="it-IT" sz="4400" dirty="0" smtClean="0">
                <a:solidFill>
                  <a:schemeClr val="tx1"/>
                </a:solidFill>
              </a:rPr>
              <a:t> istituiti e disciplinati</a:t>
            </a:r>
          </a:p>
          <a:p>
            <a:pPr algn="just"/>
            <a:r>
              <a:rPr lang="it-IT" sz="4400" dirty="0" smtClean="0">
                <a:solidFill>
                  <a:schemeClr val="tx1"/>
                </a:solidFill>
              </a:rPr>
              <a:t>dallo Stato (cui soprattutto l’IVA);</a:t>
            </a:r>
          </a:p>
          <a:p>
            <a:pPr algn="just"/>
            <a:r>
              <a:rPr lang="it-IT" sz="4400" dirty="0" smtClean="0">
                <a:solidFill>
                  <a:schemeClr val="tx1"/>
                </a:solidFill>
              </a:rPr>
              <a:t>d) </a:t>
            </a:r>
            <a:r>
              <a:rPr lang="it-IT" sz="4400" b="1" dirty="0" smtClean="0">
                <a:solidFill>
                  <a:schemeClr val="tx1"/>
                </a:solidFill>
              </a:rPr>
              <a:t>tributi propri</a:t>
            </a:r>
            <a:r>
              <a:rPr lang="it-IT" sz="4400" dirty="0" smtClean="0">
                <a:solidFill>
                  <a:schemeClr val="tx1"/>
                </a:solidFill>
              </a:rPr>
              <a:t>, istituiti e interamente disciplinati dalle leggi regionali su presupposti non assoggettati a tassazione dallo Stato.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648072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Tributi propri «derivati»</a:t>
            </a:r>
            <a:endParaRPr lang="it-IT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920880" cy="5544616"/>
          </a:xfrm>
        </p:spPr>
        <p:txBody>
          <a:bodyPr>
            <a:normAutofit fontScale="400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tassa per l’abilitazione all’esercizio professionale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Imposta  regionale sulle concessioni statali di beni del demanio marittimo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imposta regionale sulle concessioni per occupazione e uso di beni del patrimonio indisponibile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tassa per l’occupazione di spazi e aree pubbliche regionali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tassa sulle concessioni regionali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imposta sulle emissioni sonore degli aeromobili. </a:t>
            </a:r>
          </a:p>
          <a:p>
            <a:pPr algn="l"/>
            <a:endParaRPr lang="it-IT" sz="4400" dirty="0">
              <a:solidFill>
                <a:schemeClr val="tx1"/>
              </a:solidFill>
            </a:endParaRPr>
          </a:p>
          <a:p>
            <a:pPr algn="l"/>
            <a:r>
              <a:rPr lang="it-IT" sz="4400" dirty="0" smtClean="0">
                <a:solidFill>
                  <a:schemeClr val="tx1"/>
                </a:solidFill>
              </a:rPr>
              <a:t>Le leggi regionali potranno disciplinare (ma non sopprimere) la tassa automobilistica entro i «limiti massimi di manovrabilità» determinati dalla legge statale.</a:t>
            </a:r>
          </a:p>
          <a:p>
            <a:pPr algn="l"/>
            <a:endParaRPr lang="it-IT" sz="4400" dirty="0">
              <a:solidFill>
                <a:schemeClr val="tx1"/>
              </a:solidFill>
            </a:endParaRPr>
          </a:p>
          <a:p>
            <a:pPr algn="l"/>
            <a:r>
              <a:rPr lang="it-IT" sz="4400" dirty="0" smtClean="0">
                <a:solidFill>
                  <a:schemeClr val="tx1"/>
                </a:solidFill>
              </a:rPr>
              <a:t>…e poi: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compartecipazione all’IRPEF destinata a finanziare il trasferimento di ulteriori funzioni alle regioni</a:t>
            </a:r>
            <a:endParaRPr lang="it-IT" sz="44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intero gettito derivante dalla lotta all’evasione fiscale e quota del gettito riferibile al concorso della regione nell’attività di recupero dell’evasione fiscale, commisurata all’aliquota di compartecipazione.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0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648072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Altri principi…</a:t>
            </a:r>
            <a:endParaRPr lang="it-IT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352928" cy="5544616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principio </a:t>
            </a:r>
            <a:r>
              <a:rPr lang="it-IT" sz="4400" dirty="0">
                <a:solidFill>
                  <a:schemeClr val="tx1"/>
                </a:solidFill>
              </a:rPr>
              <a:t>di </a:t>
            </a:r>
            <a:r>
              <a:rPr lang="it-IT" sz="4400" dirty="0" smtClean="0">
                <a:solidFill>
                  <a:schemeClr val="tx1"/>
                </a:solidFill>
              </a:rPr>
              <a:t>territorialità («riferibilità»)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>
                <a:solidFill>
                  <a:schemeClr val="tx1"/>
                </a:solidFill>
              </a:rPr>
              <a:t>p</a:t>
            </a:r>
            <a:r>
              <a:rPr lang="it-IT" sz="4400" dirty="0" smtClean="0">
                <a:solidFill>
                  <a:schemeClr val="tx1"/>
                </a:solidFill>
              </a:rPr>
              <a:t>rincipio di correlazione (alle prestazioni e ai servizi forniti ai contribuenti)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partecipazione di regioni ed enti locali al conseguimento degli obiettivi di finanza pubblica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</a:rPr>
              <a:t>principio di continenza (nelle materie di propria competenza)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400" dirty="0">
                <a:solidFill>
                  <a:schemeClr val="tx1"/>
                </a:solidFill>
              </a:rPr>
              <a:t>d</a:t>
            </a:r>
            <a:r>
              <a:rPr lang="it-IT" sz="4400" dirty="0" smtClean="0">
                <a:solidFill>
                  <a:schemeClr val="tx1"/>
                </a:solidFill>
              </a:rPr>
              <a:t>ivieto di doppia imposizione</a:t>
            </a:r>
            <a:endParaRPr lang="it-IT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2303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400</Words>
  <Application>Microsoft Office PowerPoint</Application>
  <PresentationFormat>Presentazione su schermo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Coordinamento finanziario (Art. 117.3)</vt:lpstr>
      <vt:lpstr>Coordinamento finanziario (Art. 117.3)</vt:lpstr>
      <vt:lpstr>Tributi propri «derivati»</vt:lpstr>
      <vt:lpstr>Altri principi…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Coordinamento finanziario</dc:title>
  <dc:creator>Utente</dc:creator>
  <cp:lastModifiedBy>roberto bin</cp:lastModifiedBy>
  <cp:revision>11</cp:revision>
  <dcterms:created xsi:type="dcterms:W3CDTF">2019-04-28T10:45:16Z</dcterms:created>
  <dcterms:modified xsi:type="dcterms:W3CDTF">2019-04-28T17:02:45Z</dcterms:modified>
</cp:coreProperties>
</file>